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6" r:id="rId3"/>
    <p:sldId id="260" r:id="rId4"/>
    <p:sldId id="261" r:id="rId5"/>
    <p:sldId id="258" r:id="rId6"/>
    <p:sldId id="267" r:id="rId7"/>
    <p:sldId id="262" r:id="rId8"/>
    <p:sldId id="263" r:id="rId9"/>
    <p:sldId id="264" r:id="rId10"/>
    <p:sldId id="265" r:id="rId11"/>
  </p:sldIdLst>
  <p:sldSz cx="14630400" cy="10972800"/>
  <p:notesSz cx="10972800" cy="14630400"/>
  <p:embeddedFontLst>
    <p:embeddedFont>
      <p:font typeface="Nunito Semi Bold" panose="020B0604020202020204" charset="-52"/>
      <p:regular r:id="rId13"/>
    </p:embeddedFont>
    <p:embeddedFont>
      <p:font typeface="PT Sans" panose="020B0503020203020204" pitchFamily="34" charset="-52"/>
      <p:regular r:id="rId1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2" d="100"/>
          <a:sy n="52" d="100"/>
        </p:scale>
        <p:origin x="144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4849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601623" y="4078367"/>
            <a:ext cx="9427153" cy="2816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ru-RU" sz="2800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Научно-исследовательская работа по дисциплине: «Информатика в приложении к отрасли» </a:t>
            </a:r>
            <a:endParaRPr lang="ru-RU" sz="2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ru-RU" sz="2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Тема: OPCOM600-OAU EDFA</a:t>
            </a:r>
          </a:p>
        </p:txBody>
      </p:sp>
      <p:sp>
        <p:nvSpPr>
          <p:cNvPr id="4" name="Text 1"/>
          <p:cNvSpPr/>
          <p:nvPr/>
        </p:nvSpPr>
        <p:spPr>
          <a:xfrm>
            <a:off x="6686074" y="7208341"/>
            <a:ext cx="746855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060700">
              <a:lnSpc>
                <a:spcPct val="115000"/>
              </a:lnSpc>
              <a:spcAft>
                <a:spcPts val="800"/>
              </a:spcAft>
            </a:pPr>
            <a:r>
              <a:rPr lang="ru-RU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Выполнил: студент группы РИС-23-1б</a:t>
            </a:r>
            <a:endParaRPr lang="ru-RU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060700">
              <a:lnSpc>
                <a:spcPct val="115000"/>
              </a:lnSpc>
              <a:spcAft>
                <a:spcPts val="800"/>
              </a:spcAft>
            </a:pPr>
            <a:r>
              <a:rPr lang="ru-RU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Гордеев В. А</a:t>
            </a:r>
            <a:endParaRPr lang="ru-RU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060700">
              <a:lnSpc>
                <a:spcPct val="115000"/>
              </a:lnSpc>
              <a:spcAft>
                <a:spcPts val="800"/>
              </a:spcAft>
            </a:pPr>
            <a:r>
              <a:rPr lang="ru-RU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Проверил: доцент кафедры 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ru-RU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ДПМ</a:t>
            </a:r>
            <a:endParaRPr lang="ru-RU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060700">
              <a:lnSpc>
                <a:spcPct val="115000"/>
              </a:lnSpc>
              <a:spcAft>
                <a:spcPts val="800"/>
              </a:spcAft>
            </a:pPr>
            <a:r>
              <a:rPr lang="ru-RU" sz="1800" kern="100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Масич</a:t>
            </a:r>
            <a:r>
              <a:rPr lang="ru-RU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Г. Ф.</a:t>
            </a:r>
            <a:endParaRPr lang="ru-RU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958D7A-7B63-9651-C1A9-F9AF8A7F7249}"/>
              </a:ext>
            </a:extLst>
          </p:cNvPr>
          <p:cNvSpPr txBox="1"/>
          <p:nvPr/>
        </p:nvSpPr>
        <p:spPr>
          <a:xfrm>
            <a:off x="3215359" y="631723"/>
            <a:ext cx="8199682" cy="2053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ru-RU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Министерство образования и науки РФ</a:t>
            </a:r>
            <a:endParaRPr lang="ru-RU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ru-RU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Пермский национальный исследовательский политехнический университет</a:t>
            </a:r>
            <a:endParaRPr lang="ru-RU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ru-RU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Электротехнический факультет</a:t>
            </a:r>
            <a:endParaRPr lang="ru-RU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ru-RU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Кафедра: Информационные технологии и автоматизированные системы</a:t>
            </a:r>
            <a:endParaRPr lang="ru-RU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EFA4DA-197B-2BC0-C916-04AB7132A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5041" y="10305957"/>
            <a:ext cx="3124529" cy="6668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9669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Заключение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159687"/>
            <a:ext cx="7468553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OPCOM600-OAU – это мощный и функциональный оптический усилитель, основанный на технологии EDFA. Он предлагает высокую выходную мощность, низкий уровень шума и ряд дополнительных функций, таких как ALS и APR, что делает его идеальным решением для различных сетевых сценариев, требующих усиления оптического сигнала.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6727031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Благодаря гибкости конфигурации и возможности управления по сети, OPCOM600-OAU обеспечивает надежную и эффективную работу в современных волоконно-оптических сетях связи.</a:t>
            </a:r>
            <a:endParaRPr lang="en-US" sz="185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6D18D4B-A8A0-0F96-758E-35C8DCB84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97383"/>
            <a:ext cx="14630400" cy="127541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8354A8F7-10CD-0ACB-D910-7D418D766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267" y="0"/>
            <a:ext cx="6226134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1138" y="1722239"/>
            <a:ext cx="694384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Основы технологии EDFA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74871" y="2785229"/>
            <a:ext cx="30480" cy="6465332"/>
          </a:xfrm>
          <a:prstGeom prst="roundRect">
            <a:avLst>
              <a:gd name="adj" fmla="val 1178055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128891" y="3308390"/>
            <a:ext cx="837724" cy="30480"/>
          </a:xfrm>
          <a:prstGeom prst="roundRect">
            <a:avLst>
              <a:gd name="adj" fmla="val 1178055"/>
            </a:avLst>
          </a:prstGeom>
          <a:solidFill>
            <a:srgbClr val="F2B42D"/>
          </a:solidFill>
          <a:ln/>
        </p:spPr>
      </p:sp>
      <p:sp>
        <p:nvSpPr>
          <p:cNvPr id="6" name="Shape 3"/>
          <p:cNvSpPr/>
          <p:nvPr/>
        </p:nvSpPr>
        <p:spPr>
          <a:xfrm>
            <a:off x="620851" y="3054429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88729" y="3154680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206704" y="3024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Накачка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206704" y="3520083"/>
            <a:ext cx="57929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В легированное эрбием волокно подается излучение от лазера накачки (980 нм или 1480 нм), возбуждая ионы эрбия.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128891" y="5670947"/>
            <a:ext cx="837724" cy="30480"/>
          </a:xfrm>
          <a:prstGeom prst="roundRect">
            <a:avLst>
              <a:gd name="adj" fmla="val 1178055"/>
            </a:avLst>
          </a:prstGeom>
          <a:solidFill>
            <a:srgbClr val="D7425E"/>
          </a:solidFill>
          <a:ln/>
        </p:spPr>
      </p:sp>
      <p:sp>
        <p:nvSpPr>
          <p:cNvPr id="11" name="Shape 8"/>
          <p:cNvSpPr/>
          <p:nvPr/>
        </p:nvSpPr>
        <p:spPr>
          <a:xfrm>
            <a:off x="620851" y="5416987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88729" y="5517237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206704" y="53871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Усиление сигнала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206704" y="5882640"/>
            <a:ext cx="57929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Ослабленный оптический сигнал (1550 нм) взаимодействует с возбужденными ионами эрбия, вызывая вынужденное излучение.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1128891" y="8033504"/>
            <a:ext cx="837724" cy="30480"/>
          </a:xfrm>
          <a:prstGeom prst="roundRect">
            <a:avLst>
              <a:gd name="adj" fmla="val 1178055"/>
            </a:avLst>
          </a:prstGeom>
          <a:solidFill>
            <a:srgbClr val="DD785E"/>
          </a:solidFill>
          <a:ln/>
        </p:spPr>
      </p:sp>
      <p:sp>
        <p:nvSpPr>
          <p:cNvPr id="16" name="Shape 13"/>
          <p:cNvSpPr/>
          <p:nvPr/>
        </p:nvSpPr>
        <p:spPr>
          <a:xfrm>
            <a:off x="620851" y="7779544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88729" y="7879794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206704" y="774965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Выходной сигнал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206704" y="8245197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Усиленный оптический сигнал выходит из EDFA, готовый для дальнейшей передачи.</a:t>
            </a:r>
            <a:endParaRPr lang="en-US" sz="1850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DDE166D-6616-4934-4077-1F4DB30395D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042" r="5430"/>
          <a:stretch/>
        </p:blipFill>
        <p:spPr>
          <a:xfrm>
            <a:off x="8404267" y="3893574"/>
            <a:ext cx="6226133" cy="317945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810357"/>
            <a:ext cx="1194089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Основные характеристики OPCOM600-OAU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4873347"/>
            <a:ext cx="6357818" cy="2520910"/>
          </a:xfrm>
          <a:prstGeom prst="roundRect">
            <a:avLst>
              <a:gd name="adj" fmla="val 14244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99899" y="5135523"/>
            <a:ext cx="5833467" cy="703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Одноканальный и двухканальный варианты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99899" y="5983010"/>
            <a:ext cx="583346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OPCOM600-OAU доступен в двух версиях: одноканальной (OPCOM600-OAU-1B) и двухканальной (OPCOM600-OAU-2B).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7434858" y="4873347"/>
            <a:ext cx="6357818" cy="2520910"/>
          </a:xfrm>
          <a:prstGeom prst="roundRect">
            <a:avLst>
              <a:gd name="adj" fmla="val 14244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97033" y="5135523"/>
            <a:ext cx="397323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Высокая выходная мощность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97033" y="5631061"/>
            <a:ext cx="583346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OPCOM600-OAU обеспечивает высокую выходную мощность, увеличивая дальность передачи и компенсируя потери в длинных оптических линиях.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7633573"/>
            <a:ext cx="6357818" cy="2520910"/>
          </a:xfrm>
          <a:prstGeom prst="roundRect">
            <a:avLst>
              <a:gd name="adj" fmla="val 14244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99899" y="7895749"/>
            <a:ext cx="572893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Автоматическое отключение лазера (ALS)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99899" y="8391287"/>
            <a:ext cx="583346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ALS повышает безопасность и надежность работы, автоматически отключая лазер накачки в случае обрыва оптического волокна.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7434858" y="7633573"/>
            <a:ext cx="6357818" cy="2520910"/>
          </a:xfrm>
          <a:prstGeom prst="roundRect">
            <a:avLst>
              <a:gd name="adj" fmla="val 14244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97033" y="7895749"/>
            <a:ext cx="5833467" cy="703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Автоматическое снижение мощности (APR)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697033" y="8743236"/>
            <a:ext cx="583346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APR динамически регулирует выходную мощность усилителя в зависимости от уровня входного сигнала, оптимизируя работу.</a:t>
            </a:r>
            <a:endParaRPr lang="en-US" sz="185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C9DAB33-6A9B-95FA-858E-C773F99F6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0268" y="10298073"/>
            <a:ext cx="2960132" cy="66684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671173"/>
            <a:ext cx="709374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Управление и мониторинг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734163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OPCOM600-OAU поддерживает управление и мониторинг по протоколу SNMP. Это позволяет удаленно контролировать параметры работы усилителя, такие как входная и выходная мощность, температура, состояние лазера накачки и другие.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653546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Также можно настраивать параметры работы усилителя и получать уведомления о тревогах, упрощая эксплуатацию и обслуживание сети.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42041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Преимущества EDFA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752606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92002" y="2852857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2752606"/>
            <a:ext cx="2836783" cy="1055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Высокий коэффициент усиления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3952042"/>
            <a:ext cx="283678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EDFA обеспечивает значительное усиление сигнала, увеличивая дальность передачи без регенераторов.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2752606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45936" y="2852857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55893" y="2752606"/>
            <a:ext cx="2836783" cy="703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Широкая полоса пропускания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55893" y="3600093"/>
            <a:ext cx="2836783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EDFA работают в широком диапазоне длин волн, позволяя одновременно усиливать несколько каналов с разными длинами волн (DWDM).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6406753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92002" y="6507004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6406753"/>
            <a:ext cx="2836783" cy="703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Низкий уровень шума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7254240"/>
            <a:ext cx="283678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EDFA обладают низким уровнем шума, что важно для поддержания высокого качества сигнала.</a:t>
            </a:r>
            <a:endParaRPr lang="en-US" sz="1850" dirty="0"/>
          </a:p>
        </p:txBody>
      </p:sp>
      <p:sp>
        <p:nvSpPr>
          <p:cNvPr id="16" name="Shape 13"/>
          <p:cNvSpPr/>
          <p:nvPr/>
        </p:nvSpPr>
        <p:spPr>
          <a:xfrm>
            <a:off x="10178058" y="6406753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45936" y="6507004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0955893" y="6406753"/>
            <a:ext cx="2836783" cy="703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Прямое оптическое усиление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0955893" y="7254240"/>
            <a:ext cx="2836783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EDFA усиливают сигнал непосредственно в оптической области, не требуя преобразования в электрический сигнал, что упрощает систему.</a:t>
            </a:r>
            <a:endParaRPr lang="en-US" sz="1850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1101052-8D7C-4606-877B-EFD871A09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7757" y="10305957"/>
            <a:ext cx="2852643" cy="66684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4124" y="173033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Применение OPCOM600-OAU: Магистральные сети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124" y="3497342"/>
            <a:ext cx="1196816" cy="19150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79913" y="37366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Усиление сигнала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2"/>
          <p:cNvSpPr/>
          <p:nvPr/>
        </p:nvSpPr>
        <p:spPr>
          <a:xfrm>
            <a:off x="7879913" y="4232196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T Sans" pitchFamily="34" charset="0"/>
                <a:ea typeface="PT Sans" pitchFamily="34" charset="-122"/>
                <a:cs typeface="PT Sans" pitchFamily="34" charset="-120"/>
              </a:rPr>
              <a:t>Увеличение мощности сигнала на длинных магистральных линиях связи.</a:t>
            </a:r>
            <a:endParaRPr kumimoji="0" lang="en-US" sz="1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5412343"/>
            <a:ext cx="1196816" cy="19150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79913" y="5651659"/>
            <a:ext cx="321468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Увеличение расстояния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4"/>
          <p:cNvSpPr/>
          <p:nvPr/>
        </p:nvSpPr>
        <p:spPr>
          <a:xfrm>
            <a:off x="7879913" y="6147197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T Sans" pitchFamily="34" charset="0"/>
                <a:ea typeface="PT Sans" pitchFamily="34" charset="-122"/>
                <a:cs typeface="PT Sans" pitchFamily="34" charset="-120"/>
              </a:rPr>
              <a:t>Позволяет увеличить расстояние между регенераторами.</a:t>
            </a:r>
            <a:endParaRPr kumimoji="0" lang="en-US" sz="1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7327344"/>
            <a:ext cx="1196816" cy="19150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79913" y="75666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Снижение затрат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879913" y="8062198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T Sans" pitchFamily="34" charset="0"/>
                <a:ea typeface="PT Sans" pitchFamily="34" charset="-122"/>
                <a:cs typeface="PT Sans" pitchFamily="34" charset="-120"/>
              </a:rPr>
              <a:t>Уменьшение общей стоимости построения и обслуживания сети.</a:t>
            </a:r>
            <a:endParaRPr kumimoji="0" lang="en-US" sz="1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9B386CB-C41B-3BE9-9F4E-4D0735313B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-64091"/>
            <a:ext cx="3156155" cy="1103689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C0DB10E-8F47-4704-1351-41B1F15F18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83613" y="10305957"/>
            <a:ext cx="1946787" cy="66684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294382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Применение OPCOM600-OAU: Сети доступа и CATV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4710827"/>
            <a:ext cx="3614618" cy="3318034"/>
          </a:xfrm>
          <a:prstGeom prst="roundRect">
            <a:avLst>
              <a:gd name="adj" fmla="val 10822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99899" y="49730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Сети FTTx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99899" y="5468541"/>
            <a:ext cx="3090267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Усиление сигнала от центрального узла к абонентам, увеличение количества обслуживаемых абонентов и расширение зоны покрытия сети.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4710827"/>
            <a:ext cx="3614618" cy="3318034"/>
          </a:xfrm>
          <a:prstGeom prst="roundRect">
            <a:avLst>
              <a:gd name="adj" fmla="val 10822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53833" y="49730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CATV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53833" y="5468541"/>
            <a:ext cx="3090267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Усиление оптического сигнала, несущего телевизионные программы, для передачи на большие расстояния без потери качества изображения.</a:t>
            </a:r>
            <a:endParaRPr lang="en-US" sz="185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3CA564D-2C5D-C155-EE9A-42539F8DE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1452" y="0"/>
            <a:ext cx="6098948" cy="109728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C3177AC-0284-83D8-DB9B-6BA057DF1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1453" y="1769806"/>
            <a:ext cx="6098947" cy="75216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47449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Применение OPCOM600-OAU: Метросети и видеонаблюдение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638" y="4334232"/>
            <a:ext cx="2137529" cy="13571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86570" y="4941094"/>
            <a:ext cx="17954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5384482" y="45735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Метросети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84482" y="5069086"/>
            <a:ext cx="51027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Усиление сигнала между узлами городской сети.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04936" y="5706070"/>
            <a:ext cx="8527971" cy="15240"/>
          </a:xfrm>
          <a:prstGeom prst="roundRect">
            <a:avLst>
              <a:gd name="adj" fmla="val 2356110"/>
            </a:avLst>
          </a:prstGeom>
          <a:solidFill>
            <a:srgbClr val="F2B42D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814" y="5751195"/>
            <a:ext cx="4275058" cy="135719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86570" y="6190417"/>
            <a:ext cx="17954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6"/>
          <p:cNvSpPr/>
          <p:nvPr/>
        </p:nvSpPr>
        <p:spPr>
          <a:xfrm>
            <a:off x="6453187" y="59905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Видеонаблюдение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53187" y="6486049"/>
            <a:ext cx="40782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Усиление сигнала от удаленных камер.</a:t>
            </a:r>
            <a:endParaRPr lang="en-US" sz="1850" dirty="0"/>
          </a:p>
        </p:txBody>
      </p:sp>
      <p:sp>
        <p:nvSpPr>
          <p:cNvPr id="12" name="Shape 8"/>
          <p:cNvSpPr/>
          <p:nvPr/>
        </p:nvSpPr>
        <p:spPr>
          <a:xfrm>
            <a:off x="6273641" y="7123033"/>
            <a:ext cx="7459266" cy="15240"/>
          </a:xfrm>
          <a:prstGeom prst="roundRect">
            <a:avLst>
              <a:gd name="adj" fmla="val 2356110"/>
            </a:avLst>
          </a:prstGeom>
          <a:solidFill>
            <a:srgbClr val="D7425E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109" y="7168158"/>
            <a:ext cx="6412587" cy="135719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86570" y="7607379"/>
            <a:ext cx="17954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0"/>
          <p:cNvSpPr/>
          <p:nvPr/>
        </p:nvSpPr>
        <p:spPr>
          <a:xfrm>
            <a:off x="7522012" y="74074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Надежная связь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22012" y="7903012"/>
            <a:ext cx="535233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Обеспечение высокоскоростной передачи данных.</a:t>
            </a:r>
            <a:endParaRPr lang="en-US" sz="185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4852110-C2F2-8E2D-9A67-B3F88259B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90440" y="10305957"/>
            <a:ext cx="2640554" cy="66684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73033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Практические рекомендации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3497342"/>
            <a:ext cx="1196816" cy="19150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79913" y="3736658"/>
            <a:ext cx="286476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Безопасность лазера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879913" y="4232196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Не смотрите непосредственно на выходной оптический порт и используйте защитные очки.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5412343"/>
            <a:ext cx="1196816" cy="19150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79913" y="5651659"/>
            <a:ext cx="437340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Чистота оптических соединений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879913" y="6147197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Поддерживайте чистоту оптических разъемов и используйте качественные оптические патч-корды.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124" y="7327344"/>
            <a:ext cx="1196816" cy="19150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79913" y="7566660"/>
            <a:ext cx="333875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Мониторинг параметров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879913" y="8062198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Регулярно контролируйте параметры работы OPCOM600-OAU, используя систему управления сетью.</a:t>
            </a:r>
            <a:endParaRPr lang="en-US" sz="185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079BCFA-5ECA-B440-2C41-5CFEAD375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53317" y="10276145"/>
            <a:ext cx="2377083" cy="66684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571</Words>
  <Application>Microsoft Office PowerPoint</Application>
  <PresentationFormat>Произвольный</PresentationFormat>
  <Paragraphs>87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Nunito Semi Bold</vt:lpstr>
      <vt:lpstr>PT Sans</vt:lpstr>
      <vt:lpstr>Arial</vt:lpstr>
      <vt:lpstr>Calibri</vt:lpstr>
      <vt:lpstr>Aptos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Василий Гордеев</cp:lastModifiedBy>
  <cp:revision>5</cp:revision>
  <dcterms:created xsi:type="dcterms:W3CDTF">2024-11-26T07:39:00Z</dcterms:created>
  <dcterms:modified xsi:type="dcterms:W3CDTF">2024-12-03T06:32:42Z</dcterms:modified>
</cp:coreProperties>
</file>